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Playfair Display"/>
      <p:regular r:id="rId34"/>
      <p:bold r:id="rId35"/>
      <p:italic r:id="rId36"/>
      <p:boldItalic r:id="rId37"/>
    </p:embeddedFont>
    <p:embeddedFont>
      <p:font typeface="Lat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italic.fntdata"/><Relationship Id="rId20" Type="http://schemas.openxmlformats.org/officeDocument/2006/relationships/slide" Target="slides/slide15.xml"/><Relationship Id="rId41" Type="http://schemas.openxmlformats.org/officeDocument/2006/relationships/font" Target="fonts/Lato-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PlayfairDisplay-bold.fntdata"/><Relationship Id="rId12" Type="http://schemas.openxmlformats.org/officeDocument/2006/relationships/slide" Target="slides/slide7.xml"/><Relationship Id="rId34" Type="http://schemas.openxmlformats.org/officeDocument/2006/relationships/font" Target="fonts/PlayfairDisplay-regular.fntdata"/><Relationship Id="rId15" Type="http://schemas.openxmlformats.org/officeDocument/2006/relationships/slide" Target="slides/slide10.xml"/><Relationship Id="rId37" Type="http://schemas.openxmlformats.org/officeDocument/2006/relationships/font" Target="fonts/PlayfairDisplay-boldItalic.fntdata"/><Relationship Id="rId14" Type="http://schemas.openxmlformats.org/officeDocument/2006/relationships/slide" Target="slides/slide9.xml"/><Relationship Id="rId36" Type="http://schemas.openxmlformats.org/officeDocument/2006/relationships/font" Target="fonts/PlayfairDisplay-italic.fntdata"/><Relationship Id="rId17" Type="http://schemas.openxmlformats.org/officeDocument/2006/relationships/slide" Target="slides/slide12.xml"/><Relationship Id="rId39" Type="http://schemas.openxmlformats.org/officeDocument/2006/relationships/font" Target="fonts/Lato-bold.fntdata"/><Relationship Id="rId16" Type="http://schemas.openxmlformats.org/officeDocument/2006/relationships/slide" Target="slides/slide11.xml"/><Relationship Id="rId38" Type="http://schemas.openxmlformats.org/officeDocument/2006/relationships/font" Target="fonts/Lato-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cc80d91dc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c80d91dc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cc80d91dc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cc80d91dc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29e02562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29e02562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cc80d91dc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cc80d91dc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d29ba9303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d29ba9303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d29ba9303c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d29ba9303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d29ba9303c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d29ba9303c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d29ba9303c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d29ba9303c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cc80d91dc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cc80d91dc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cc80d91dca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cc80d91dca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d29e02562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d29e02562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d288fd1964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d288fd1964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d288fd1964_0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d288fd1964_0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d288fd1964_0_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d288fd1964_0_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d288fd1964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d288fd1964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d288fd1964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d288fd1964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d288fd1964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d288fd1964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d288fd1964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d288fd1964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d288fd1964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d288fd1964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d29ba9303c_8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d29ba9303c_8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d0b0876c3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d0b0876c3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d0b0876c39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d0b0876c39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f5780874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f578087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f5780874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f5780874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d0b0876c39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d0b0876c39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cc80d91dc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cc80d91dc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d288fd1964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d288fd1964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 name="Google Shape;12;p2"/>
          <p:cNvCxnSpPr/>
          <p:nvPr/>
        </p:nvCxnSpPr>
        <p:spPr>
          <a:xfrm>
            <a:off x="733219" y="2235351"/>
            <a:ext cx="385200" cy="0"/>
          </a:xfrm>
          <a:prstGeom prst="straightConnector1">
            <a:avLst/>
          </a:prstGeom>
          <a:noFill/>
          <a:ln cap="flat" cmpd="sng" w="28575">
            <a:solidFill>
              <a:schemeClr val="dk1"/>
            </a:solidFill>
            <a:prstDash val="solid"/>
            <a:round/>
            <a:headEnd len="sm" w="sm" type="none"/>
            <a:tailEnd len="sm" w="sm" type="none"/>
          </a:ln>
        </p:spPr>
      </p:cxnSp>
      <p:sp>
        <p:nvSpPr>
          <p:cNvPr id="13" name="Google Shape;13;p2"/>
          <p:cNvSpPr txBox="1"/>
          <p:nvPr>
            <p:ph type="ctrTitle"/>
          </p:nvPr>
        </p:nvSpPr>
        <p:spPr>
          <a:xfrm>
            <a:off x="630600" y="136800"/>
            <a:ext cx="7893000" cy="1853700"/>
          </a:xfrm>
          <a:prstGeom prst="rect">
            <a:avLst/>
          </a:prstGeom>
        </p:spPr>
        <p:txBody>
          <a:bodyPr anchorCtr="0" anchor="b" bIns="91425" lIns="91425" spcFirstLastPara="1" rIns="91425" wrap="square" tIns="91425">
            <a:normAutofit/>
          </a:bodyPr>
          <a:lstStyle>
            <a:lvl1pPr lvl="0">
              <a:spcBef>
                <a:spcPts val="100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4" name="Google Shape;14;p2"/>
          <p:cNvSpPr txBox="1"/>
          <p:nvPr>
            <p:ph idx="1" type="subTitle"/>
          </p:nvPr>
        </p:nvSpPr>
        <p:spPr>
          <a:xfrm>
            <a:off x="630600" y="3228375"/>
            <a:ext cx="7893000" cy="1274100"/>
          </a:xfrm>
          <a:prstGeom prst="rect">
            <a:avLst/>
          </a:prstGeom>
        </p:spPr>
        <p:txBody>
          <a:bodyPr anchorCtr="0" anchor="b" bIns="91425" lIns="91425" spcFirstLastPara="1" rIns="91425" wrap="square" tIns="91425">
            <a:normAutofit/>
          </a:bodyPr>
          <a:lstStyle>
            <a:lvl1pPr lvl="0">
              <a:lnSpc>
                <a:spcPct val="100000"/>
              </a:lnSpc>
              <a:spcBef>
                <a:spcPts val="1000"/>
              </a:spcBef>
              <a:spcAft>
                <a:spcPts val="0"/>
              </a:spcAft>
              <a:buClr>
                <a:schemeClr val="accent6"/>
              </a:buClr>
              <a:buSzPts val="2400"/>
              <a:buNone/>
              <a:defRPr sz="2400">
                <a:solidFill>
                  <a:schemeClr val="accent6"/>
                </a:solidFill>
              </a:defRPr>
            </a:lvl1pPr>
            <a:lvl2pPr lvl="1">
              <a:lnSpc>
                <a:spcPct val="100000"/>
              </a:lnSpc>
              <a:spcBef>
                <a:spcPts val="0"/>
              </a:spcBef>
              <a:spcAft>
                <a:spcPts val="0"/>
              </a:spcAft>
              <a:buClr>
                <a:schemeClr val="accent6"/>
              </a:buClr>
              <a:buSzPts val="2400"/>
              <a:buNone/>
              <a:defRPr sz="2400">
                <a:solidFill>
                  <a:schemeClr val="accent6"/>
                </a:solidFill>
              </a:defRPr>
            </a:lvl2pPr>
            <a:lvl3pPr lvl="2">
              <a:lnSpc>
                <a:spcPct val="100000"/>
              </a:lnSpc>
              <a:spcBef>
                <a:spcPts val="0"/>
              </a:spcBef>
              <a:spcAft>
                <a:spcPts val="0"/>
              </a:spcAft>
              <a:buClr>
                <a:schemeClr val="accent6"/>
              </a:buClr>
              <a:buSzPts val="2400"/>
              <a:buNone/>
              <a:defRPr sz="2400">
                <a:solidFill>
                  <a:schemeClr val="accent6"/>
                </a:solidFill>
              </a:defRPr>
            </a:lvl3pPr>
            <a:lvl4pPr lvl="3">
              <a:lnSpc>
                <a:spcPct val="100000"/>
              </a:lnSpc>
              <a:spcBef>
                <a:spcPts val="0"/>
              </a:spcBef>
              <a:spcAft>
                <a:spcPts val="0"/>
              </a:spcAft>
              <a:buClr>
                <a:schemeClr val="accent6"/>
              </a:buClr>
              <a:buSzPts val="2400"/>
              <a:buNone/>
              <a:defRPr sz="2400">
                <a:solidFill>
                  <a:schemeClr val="accent6"/>
                </a:solidFill>
              </a:defRPr>
            </a:lvl4pPr>
            <a:lvl5pPr lvl="4">
              <a:lnSpc>
                <a:spcPct val="100000"/>
              </a:lnSpc>
              <a:spcBef>
                <a:spcPts val="0"/>
              </a:spcBef>
              <a:spcAft>
                <a:spcPts val="0"/>
              </a:spcAft>
              <a:buClr>
                <a:schemeClr val="accent6"/>
              </a:buClr>
              <a:buSzPts val="2400"/>
              <a:buNone/>
              <a:defRPr sz="2400">
                <a:solidFill>
                  <a:schemeClr val="accent6"/>
                </a:solidFill>
              </a:defRPr>
            </a:lvl5pPr>
            <a:lvl6pPr lvl="5">
              <a:lnSpc>
                <a:spcPct val="100000"/>
              </a:lnSpc>
              <a:spcBef>
                <a:spcPts val="0"/>
              </a:spcBef>
              <a:spcAft>
                <a:spcPts val="0"/>
              </a:spcAft>
              <a:buClr>
                <a:schemeClr val="accent6"/>
              </a:buClr>
              <a:buSzPts val="2400"/>
              <a:buNone/>
              <a:defRPr sz="2400">
                <a:solidFill>
                  <a:schemeClr val="accent6"/>
                </a:solidFill>
              </a:defRPr>
            </a:lvl6pPr>
            <a:lvl7pPr lvl="6">
              <a:lnSpc>
                <a:spcPct val="100000"/>
              </a:lnSpc>
              <a:spcBef>
                <a:spcPts val="0"/>
              </a:spcBef>
              <a:spcAft>
                <a:spcPts val="0"/>
              </a:spcAft>
              <a:buClr>
                <a:schemeClr val="accent6"/>
              </a:buClr>
              <a:buSzPts val="2400"/>
              <a:buNone/>
              <a:defRPr sz="2400">
                <a:solidFill>
                  <a:schemeClr val="accent6"/>
                </a:solidFill>
              </a:defRPr>
            </a:lvl7pPr>
            <a:lvl8pPr lvl="7">
              <a:lnSpc>
                <a:spcPct val="100000"/>
              </a:lnSpc>
              <a:spcBef>
                <a:spcPts val="0"/>
              </a:spcBef>
              <a:spcAft>
                <a:spcPts val="0"/>
              </a:spcAft>
              <a:buClr>
                <a:schemeClr val="accent6"/>
              </a:buClr>
              <a:buSzPts val="2400"/>
              <a:buNone/>
              <a:defRPr sz="2400">
                <a:solidFill>
                  <a:schemeClr val="accent6"/>
                </a:solidFill>
              </a:defRPr>
            </a:lvl8pPr>
            <a:lvl9pPr lvl="8">
              <a:lnSpc>
                <a:spcPct val="100000"/>
              </a:lnSpc>
              <a:spcBef>
                <a:spcPts val="0"/>
              </a:spcBef>
              <a:spcAft>
                <a:spcPts val="0"/>
              </a:spcAft>
              <a:buClr>
                <a:schemeClr val="accent6"/>
              </a:buClr>
              <a:buSzPts val="2400"/>
              <a:buNone/>
              <a:defRPr sz="2400">
                <a:solidFill>
                  <a:schemeClr val="accent6"/>
                </a:solidFill>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 name="Shape 56"/>
        <p:cNvGrpSpPr/>
        <p:nvPr/>
      </p:nvGrpSpPr>
      <p:grpSpPr>
        <a:xfrm>
          <a:off x="0" y="0"/>
          <a:ext cx="0" cy="0"/>
          <a:chOff x="0" y="0"/>
          <a:chExt cx="0" cy="0"/>
        </a:xfrm>
      </p:grpSpPr>
      <p:sp>
        <p:nvSpPr>
          <p:cNvPr id="57" name="Google Shape;57;p11"/>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1"/>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1"/>
          <p:cNvSpPr txBox="1"/>
          <p:nvPr>
            <p:ph hasCustomPrompt="1" type="title"/>
          </p:nvPr>
        </p:nvSpPr>
        <p:spPr>
          <a:xfrm>
            <a:off x="586725" y="1353788"/>
            <a:ext cx="79707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6"/>
              </a:buClr>
              <a:buSzPts val="10800"/>
              <a:buNone/>
              <a:defRPr sz="10800">
                <a:solidFill>
                  <a:schemeClr val="accent6"/>
                </a:solidFill>
              </a:defRPr>
            </a:lvl1pPr>
            <a:lvl2pPr lvl="1" algn="ctr">
              <a:spcBef>
                <a:spcPts val="0"/>
              </a:spcBef>
              <a:spcAft>
                <a:spcPts val="0"/>
              </a:spcAft>
              <a:buClr>
                <a:schemeClr val="accent6"/>
              </a:buClr>
              <a:buSzPts val="10800"/>
              <a:buNone/>
              <a:defRPr sz="10800">
                <a:solidFill>
                  <a:schemeClr val="accent6"/>
                </a:solidFill>
              </a:defRPr>
            </a:lvl2pPr>
            <a:lvl3pPr lvl="2" algn="ctr">
              <a:spcBef>
                <a:spcPts val="0"/>
              </a:spcBef>
              <a:spcAft>
                <a:spcPts val="0"/>
              </a:spcAft>
              <a:buClr>
                <a:schemeClr val="accent6"/>
              </a:buClr>
              <a:buSzPts val="10800"/>
              <a:buNone/>
              <a:defRPr sz="10800">
                <a:solidFill>
                  <a:schemeClr val="accent6"/>
                </a:solidFill>
              </a:defRPr>
            </a:lvl3pPr>
            <a:lvl4pPr lvl="3" algn="ctr">
              <a:spcBef>
                <a:spcPts val="0"/>
              </a:spcBef>
              <a:spcAft>
                <a:spcPts val="0"/>
              </a:spcAft>
              <a:buClr>
                <a:schemeClr val="accent6"/>
              </a:buClr>
              <a:buSzPts val="10800"/>
              <a:buNone/>
              <a:defRPr sz="10800">
                <a:solidFill>
                  <a:schemeClr val="accent6"/>
                </a:solidFill>
              </a:defRPr>
            </a:lvl4pPr>
            <a:lvl5pPr lvl="4" algn="ctr">
              <a:spcBef>
                <a:spcPts val="0"/>
              </a:spcBef>
              <a:spcAft>
                <a:spcPts val="0"/>
              </a:spcAft>
              <a:buClr>
                <a:schemeClr val="accent6"/>
              </a:buClr>
              <a:buSzPts val="10800"/>
              <a:buNone/>
              <a:defRPr sz="10800">
                <a:solidFill>
                  <a:schemeClr val="accent6"/>
                </a:solidFill>
              </a:defRPr>
            </a:lvl5pPr>
            <a:lvl6pPr lvl="5" algn="ctr">
              <a:spcBef>
                <a:spcPts val="0"/>
              </a:spcBef>
              <a:spcAft>
                <a:spcPts val="0"/>
              </a:spcAft>
              <a:buClr>
                <a:schemeClr val="accent6"/>
              </a:buClr>
              <a:buSzPts val="10800"/>
              <a:buNone/>
              <a:defRPr sz="10800">
                <a:solidFill>
                  <a:schemeClr val="accent6"/>
                </a:solidFill>
              </a:defRPr>
            </a:lvl6pPr>
            <a:lvl7pPr lvl="6" algn="ctr">
              <a:spcBef>
                <a:spcPts val="0"/>
              </a:spcBef>
              <a:spcAft>
                <a:spcPts val="0"/>
              </a:spcAft>
              <a:buClr>
                <a:schemeClr val="accent6"/>
              </a:buClr>
              <a:buSzPts val="10800"/>
              <a:buNone/>
              <a:defRPr sz="10800">
                <a:solidFill>
                  <a:schemeClr val="accent6"/>
                </a:solidFill>
              </a:defRPr>
            </a:lvl7pPr>
            <a:lvl8pPr lvl="7" algn="ctr">
              <a:spcBef>
                <a:spcPts val="0"/>
              </a:spcBef>
              <a:spcAft>
                <a:spcPts val="0"/>
              </a:spcAft>
              <a:buClr>
                <a:schemeClr val="accent6"/>
              </a:buClr>
              <a:buSzPts val="10800"/>
              <a:buNone/>
              <a:defRPr sz="10800">
                <a:solidFill>
                  <a:schemeClr val="accent6"/>
                </a:solidFill>
              </a:defRPr>
            </a:lvl8pPr>
            <a:lvl9pPr lvl="8" algn="ctr">
              <a:spcBef>
                <a:spcPts val="0"/>
              </a:spcBef>
              <a:spcAft>
                <a:spcPts val="0"/>
              </a:spcAft>
              <a:buClr>
                <a:schemeClr val="accent6"/>
              </a:buClr>
              <a:buSzPts val="10800"/>
              <a:buNone/>
              <a:defRPr sz="10800">
                <a:solidFill>
                  <a:schemeClr val="accent6"/>
                </a:solidFill>
              </a:defRPr>
            </a:lvl9pPr>
          </a:lstStyle>
          <a:p>
            <a:r>
              <a:t>xx%</a:t>
            </a:r>
          </a:p>
        </p:txBody>
      </p:sp>
      <p:sp>
        <p:nvSpPr>
          <p:cNvPr id="60" name="Google Shape;60;p11"/>
          <p:cNvSpPr txBox="1"/>
          <p:nvPr>
            <p:ph idx="1" type="body"/>
          </p:nvPr>
        </p:nvSpPr>
        <p:spPr>
          <a:xfrm>
            <a:off x="586725" y="2968388"/>
            <a:ext cx="79707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1" name="Google Shape;61;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 name="Shape 62"/>
        <p:cNvGrpSpPr/>
        <p:nvPr/>
      </p:nvGrpSpPr>
      <p:grpSpPr>
        <a:xfrm>
          <a:off x="0" y="0"/>
          <a:ext cx="0" cy="0"/>
          <a:chOff x="0" y="0"/>
          <a:chExt cx="0" cy="0"/>
        </a:xfrm>
      </p:grpSpPr>
      <p:sp>
        <p:nvSpPr>
          <p:cNvPr id="63" name="Google Shape;63;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type="title"/>
          </p:nvPr>
        </p:nvSpPr>
        <p:spPr>
          <a:xfrm>
            <a:off x="509550" y="1921350"/>
            <a:ext cx="8124900" cy="1300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p:nvPr/>
        </p:nvSpPr>
        <p:spPr>
          <a:xfrm>
            <a:off x="-125" y="5045700"/>
            <a:ext cx="9144000" cy="978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 name="Google Shape;23;p4"/>
          <p:cNvCxnSpPr/>
          <p:nvPr/>
        </p:nvCxnSpPr>
        <p:spPr>
          <a:xfrm>
            <a:off x="419425" y="1154195"/>
            <a:ext cx="385200" cy="0"/>
          </a:xfrm>
          <a:prstGeom prst="straightConnector1">
            <a:avLst/>
          </a:prstGeom>
          <a:noFill/>
          <a:ln cap="flat" cmpd="sng" w="28575">
            <a:solidFill>
              <a:schemeClr val="dk1"/>
            </a:solidFill>
            <a:prstDash val="solid"/>
            <a:round/>
            <a:headEnd len="sm" w="sm" type="none"/>
            <a:tailEnd len="sm" w="sm" type="none"/>
          </a:ln>
        </p:spPr>
      </p:cxnSp>
      <p:sp>
        <p:nvSpPr>
          <p:cNvPr id="24" name="Google Shape;24;p4"/>
          <p:cNvSpPr txBox="1"/>
          <p:nvPr>
            <p:ph type="title"/>
          </p:nvPr>
        </p:nvSpPr>
        <p:spPr>
          <a:xfrm>
            <a:off x="311700" y="372725"/>
            <a:ext cx="8520600" cy="6450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4"/>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6" name="Google Shape;26;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cxnSp>
        <p:nvCxnSpPr>
          <p:cNvPr id="28" name="Google Shape;28;p5"/>
          <p:cNvCxnSpPr/>
          <p:nvPr/>
        </p:nvCxnSpPr>
        <p:spPr>
          <a:xfrm>
            <a:off x="419425" y="1154195"/>
            <a:ext cx="385200" cy="0"/>
          </a:xfrm>
          <a:prstGeom prst="straightConnector1">
            <a:avLst/>
          </a:prstGeom>
          <a:noFill/>
          <a:ln cap="flat" cmpd="sng" w="28575">
            <a:solidFill>
              <a:schemeClr val="dk1"/>
            </a:solidFill>
            <a:prstDash val="solid"/>
            <a:round/>
            <a:headEnd len="sm" w="sm" type="none"/>
            <a:tailEnd len="sm" w="sm" type="none"/>
          </a:ln>
        </p:spPr>
      </p:cxnSp>
      <p:sp>
        <p:nvSpPr>
          <p:cNvPr id="29" name="Google Shape;29;p5"/>
          <p:cNvSpPr txBox="1"/>
          <p:nvPr>
            <p:ph type="title"/>
          </p:nvPr>
        </p:nvSpPr>
        <p:spPr>
          <a:xfrm>
            <a:off x="311700" y="372725"/>
            <a:ext cx="8520600" cy="6450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5"/>
          <p:cNvSpPr txBox="1"/>
          <p:nvPr>
            <p:ph idx="1" type="body"/>
          </p:nvPr>
        </p:nvSpPr>
        <p:spPr>
          <a:xfrm>
            <a:off x="311700" y="1417950"/>
            <a:ext cx="3999900" cy="3150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5"/>
          <p:cNvSpPr txBox="1"/>
          <p:nvPr>
            <p:ph idx="2" type="body"/>
          </p:nvPr>
        </p:nvSpPr>
        <p:spPr>
          <a:xfrm>
            <a:off x="4832400" y="1417950"/>
            <a:ext cx="3999900" cy="3150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6"/>
          <p:cNvSpPr txBox="1"/>
          <p:nvPr>
            <p:ph type="title"/>
          </p:nvPr>
        </p:nvSpPr>
        <p:spPr>
          <a:xfrm>
            <a:off x="311700" y="372725"/>
            <a:ext cx="8520600" cy="6450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cxnSp>
        <p:nvCxnSpPr>
          <p:cNvPr id="37" name="Google Shape;37;p7"/>
          <p:cNvCxnSpPr/>
          <p:nvPr/>
        </p:nvCxnSpPr>
        <p:spPr>
          <a:xfrm>
            <a:off x="411044" y="1417772"/>
            <a:ext cx="385200" cy="0"/>
          </a:xfrm>
          <a:prstGeom prst="straightConnector1">
            <a:avLst/>
          </a:prstGeom>
          <a:noFill/>
          <a:ln cap="flat" cmpd="sng" w="28575">
            <a:solidFill>
              <a:schemeClr val="dk1"/>
            </a:solidFill>
            <a:prstDash val="solid"/>
            <a:round/>
            <a:headEnd len="sm" w="sm" type="none"/>
            <a:tailEnd len="sm" w="sm" type="none"/>
          </a:ln>
        </p:spPr>
      </p:cxnSp>
      <p:sp>
        <p:nvSpPr>
          <p:cNvPr id="38" name="Google Shape;38;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9" name="Google Shape;39;p7"/>
          <p:cNvSpPr txBox="1"/>
          <p:nvPr>
            <p:ph idx="1" type="body"/>
          </p:nvPr>
        </p:nvSpPr>
        <p:spPr>
          <a:xfrm>
            <a:off x="311700" y="1640350"/>
            <a:ext cx="2808000" cy="2928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8"/>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45" name="Google Shape;4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 name="Google Shape;4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9" name="Google Shape;49;p9"/>
          <p:cNvSpPr txBox="1"/>
          <p:nvPr>
            <p:ph type="title"/>
          </p:nvPr>
        </p:nvSpPr>
        <p:spPr>
          <a:xfrm>
            <a:off x="265500" y="1084625"/>
            <a:ext cx="4045200" cy="17070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0" name="Google Shape;50;p9"/>
          <p:cNvSpPr txBox="1"/>
          <p:nvPr>
            <p:ph idx="1" type="subTitle"/>
          </p:nvPr>
        </p:nvSpPr>
        <p:spPr>
          <a:xfrm>
            <a:off x="265500" y="2845200"/>
            <a:ext cx="4045200" cy="14217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6"/>
              </a:buClr>
              <a:buSzPts val="2100"/>
              <a:buNone/>
              <a:defRPr sz="2100">
                <a:solidFill>
                  <a:schemeClr val="accent6"/>
                </a:solidFill>
              </a:defRPr>
            </a:lvl1pPr>
            <a:lvl2pPr lvl="1" algn="ctr">
              <a:lnSpc>
                <a:spcPct val="100000"/>
              </a:lnSpc>
              <a:spcBef>
                <a:spcPts val="0"/>
              </a:spcBef>
              <a:spcAft>
                <a:spcPts val="0"/>
              </a:spcAft>
              <a:buClr>
                <a:schemeClr val="accent6"/>
              </a:buClr>
              <a:buSzPts val="2100"/>
              <a:buNone/>
              <a:defRPr sz="2100">
                <a:solidFill>
                  <a:schemeClr val="accent6"/>
                </a:solidFill>
              </a:defRPr>
            </a:lvl2pPr>
            <a:lvl3pPr lvl="2" algn="ctr">
              <a:lnSpc>
                <a:spcPct val="100000"/>
              </a:lnSpc>
              <a:spcBef>
                <a:spcPts val="0"/>
              </a:spcBef>
              <a:spcAft>
                <a:spcPts val="0"/>
              </a:spcAft>
              <a:buClr>
                <a:schemeClr val="accent6"/>
              </a:buClr>
              <a:buSzPts val="2100"/>
              <a:buNone/>
              <a:defRPr sz="2100">
                <a:solidFill>
                  <a:schemeClr val="accent6"/>
                </a:solidFill>
              </a:defRPr>
            </a:lvl3pPr>
            <a:lvl4pPr lvl="3" algn="ctr">
              <a:lnSpc>
                <a:spcPct val="100000"/>
              </a:lnSpc>
              <a:spcBef>
                <a:spcPts val="0"/>
              </a:spcBef>
              <a:spcAft>
                <a:spcPts val="0"/>
              </a:spcAft>
              <a:buClr>
                <a:schemeClr val="accent6"/>
              </a:buClr>
              <a:buSzPts val="2100"/>
              <a:buNone/>
              <a:defRPr sz="2100">
                <a:solidFill>
                  <a:schemeClr val="accent6"/>
                </a:solidFill>
              </a:defRPr>
            </a:lvl4pPr>
            <a:lvl5pPr lvl="4" algn="ctr">
              <a:lnSpc>
                <a:spcPct val="100000"/>
              </a:lnSpc>
              <a:spcBef>
                <a:spcPts val="0"/>
              </a:spcBef>
              <a:spcAft>
                <a:spcPts val="0"/>
              </a:spcAft>
              <a:buClr>
                <a:schemeClr val="accent6"/>
              </a:buClr>
              <a:buSzPts val="2100"/>
              <a:buNone/>
              <a:defRPr sz="2100">
                <a:solidFill>
                  <a:schemeClr val="accent6"/>
                </a:solidFill>
              </a:defRPr>
            </a:lvl5pPr>
            <a:lvl6pPr lvl="5" algn="ctr">
              <a:lnSpc>
                <a:spcPct val="100000"/>
              </a:lnSpc>
              <a:spcBef>
                <a:spcPts val="0"/>
              </a:spcBef>
              <a:spcAft>
                <a:spcPts val="0"/>
              </a:spcAft>
              <a:buClr>
                <a:schemeClr val="accent6"/>
              </a:buClr>
              <a:buSzPts val="2100"/>
              <a:buNone/>
              <a:defRPr sz="2100">
                <a:solidFill>
                  <a:schemeClr val="accent6"/>
                </a:solidFill>
              </a:defRPr>
            </a:lvl6pPr>
            <a:lvl7pPr lvl="6" algn="ctr">
              <a:lnSpc>
                <a:spcPct val="100000"/>
              </a:lnSpc>
              <a:spcBef>
                <a:spcPts val="0"/>
              </a:spcBef>
              <a:spcAft>
                <a:spcPts val="0"/>
              </a:spcAft>
              <a:buClr>
                <a:schemeClr val="accent6"/>
              </a:buClr>
              <a:buSzPts val="2100"/>
              <a:buNone/>
              <a:defRPr sz="2100">
                <a:solidFill>
                  <a:schemeClr val="accent6"/>
                </a:solidFill>
              </a:defRPr>
            </a:lvl7pPr>
            <a:lvl8pPr lvl="7" algn="ctr">
              <a:lnSpc>
                <a:spcPct val="100000"/>
              </a:lnSpc>
              <a:spcBef>
                <a:spcPts val="0"/>
              </a:spcBef>
              <a:spcAft>
                <a:spcPts val="0"/>
              </a:spcAft>
              <a:buClr>
                <a:schemeClr val="accent6"/>
              </a:buClr>
              <a:buSzPts val="2100"/>
              <a:buNone/>
              <a:defRPr sz="2100">
                <a:solidFill>
                  <a:schemeClr val="accent6"/>
                </a:solidFill>
              </a:defRPr>
            </a:lvl8pPr>
            <a:lvl9pPr lvl="8" algn="ctr">
              <a:lnSpc>
                <a:spcPct val="100000"/>
              </a:lnSpc>
              <a:spcBef>
                <a:spcPts val="0"/>
              </a:spcBef>
              <a:spcAft>
                <a:spcPts val="0"/>
              </a:spcAft>
              <a:buClr>
                <a:schemeClr val="accent6"/>
              </a:buClr>
              <a:buSzPts val="2100"/>
              <a:buNone/>
              <a:defRPr sz="2100">
                <a:solidFill>
                  <a:schemeClr val="accent6"/>
                </a:solidFill>
              </a:defRPr>
            </a:lvl9pPr>
          </a:lstStyle>
          <a:p/>
        </p:txBody>
      </p:sp>
      <p:sp>
        <p:nvSpPr>
          <p:cNvPr id="51" name="Google Shape;5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52" name="Google Shape;5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 name="Shape 53"/>
        <p:cNvGrpSpPr/>
        <p:nvPr/>
      </p:nvGrpSpPr>
      <p:grpSpPr>
        <a:xfrm>
          <a:off x="0" y="0"/>
          <a:ext cx="0" cy="0"/>
          <a:chOff x="0" y="0"/>
          <a:chExt cx="0" cy="0"/>
        </a:xfrm>
      </p:grpSpPr>
      <p:sp>
        <p:nvSpPr>
          <p:cNvPr id="54" name="Google Shape;5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5" name="Google Shape;5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lue-gold">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725"/>
            <a:ext cx="8520600" cy="645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417800"/>
            <a:ext cx="8520600" cy="3150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indent="-317500" lvl="1" marL="914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Lato"/>
                <a:ea typeface="Lato"/>
                <a:cs typeface="Lato"/>
                <a:sym typeface="Lato"/>
              </a:defRPr>
            </a:lvl1pPr>
            <a:lvl2pPr lvl="1" algn="r">
              <a:buNone/>
              <a:defRPr sz="1000">
                <a:solidFill>
                  <a:schemeClr val="dk1"/>
                </a:solidFill>
                <a:latin typeface="Lato"/>
                <a:ea typeface="Lato"/>
                <a:cs typeface="Lato"/>
                <a:sym typeface="Lato"/>
              </a:defRPr>
            </a:lvl2pPr>
            <a:lvl3pPr lvl="2" algn="r">
              <a:buNone/>
              <a:defRPr sz="1000">
                <a:solidFill>
                  <a:schemeClr val="dk1"/>
                </a:solidFill>
                <a:latin typeface="Lato"/>
                <a:ea typeface="Lato"/>
                <a:cs typeface="Lato"/>
                <a:sym typeface="Lato"/>
              </a:defRPr>
            </a:lvl3pPr>
            <a:lvl4pPr lvl="3" algn="r">
              <a:buNone/>
              <a:defRPr sz="1000">
                <a:solidFill>
                  <a:schemeClr val="dk1"/>
                </a:solidFill>
                <a:latin typeface="Lato"/>
                <a:ea typeface="Lato"/>
                <a:cs typeface="Lato"/>
                <a:sym typeface="Lato"/>
              </a:defRPr>
            </a:lvl4pPr>
            <a:lvl5pPr lvl="4" algn="r">
              <a:buNone/>
              <a:defRPr sz="1000">
                <a:solidFill>
                  <a:schemeClr val="dk1"/>
                </a:solidFill>
                <a:latin typeface="Lato"/>
                <a:ea typeface="Lato"/>
                <a:cs typeface="Lato"/>
                <a:sym typeface="Lato"/>
              </a:defRPr>
            </a:lvl5pPr>
            <a:lvl6pPr lvl="5" algn="r">
              <a:buNone/>
              <a:defRPr sz="1000">
                <a:solidFill>
                  <a:schemeClr val="dk1"/>
                </a:solidFill>
                <a:latin typeface="Lato"/>
                <a:ea typeface="Lato"/>
                <a:cs typeface="Lato"/>
                <a:sym typeface="Lato"/>
              </a:defRPr>
            </a:lvl6pPr>
            <a:lvl7pPr lvl="6" algn="r">
              <a:buNone/>
              <a:defRPr sz="1000">
                <a:solidFill>
                  <a:schemeClr val="dk1"/>
                </a:solidFill>
                <a:latin typeface="Lato"/>
                <a:ea typeface="Lato"/>
                <a:cs typeface="Lato"/>
                <a:sym typeface="Lato"/>
              </a:defRPr>
            </a:lvl7pPr>
            <a:lvl8pPr lvl="7" algn="r">
              <a:buNone/>
              <a:defRPr sz="1000">
                <a:solidFill>
                  <a:schemeClr val="dk1"/>
                </a:solidFill>
                <a:latin typeface="Lato"/>
                <a:ea typeface="Lato"/>
                <a:cs typeface="Lato"/>
                <a:sym typeface="Lato"/>
              </a:defRPr>
            </a:lvl8pPr>
            <a:lvl9pPr lvl="8" algn="r">
              <a:buNone/>
              <a:defRPr sz="1000">
                <a:solidFill>
                  <a:schemeClr val="dk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3"/>
          <p:cNvSpPr txBox="1"/>
          <p:nvPr>
            <p:ph type="ctrTitle"/>
          </p:nvPr>
        </p:nvSpPr>
        <p:spPr>
          <a:xfrm>
            <a:off x="829500" y="876950"/>
            <a:ext cx="8520600" cy="864000"/>
          </a:xfrm>
          <a:prstGeom prst="rect">
            <a:avLst/>
          </a:prstGeom>
        </p:spPr>
        <p:txBody>
          <a:bodyPr anchorCtr="0" anchor="b" bIns="91425" lIns="91425" spcFirstLastPara="1" rIns="91425" wrap="square" tIns="91425">
            <a:normAutofit/>
          </a:bodyPr>
          <a:lstStyle/>
          <a:p>
            <a:pPr indent="0" lvl="0" marL="0" rtl="0" algn="l">
              <a:spcBef>
                <a:spcPts val="1000"/>
              </a:spcBef>
              <a:spcAft>
                <a:spcPts val="0"/>
              </a:spcAft>
              <a:buNone/>
            </a:pPr>
            <a:r>
              <a:rPr lang="en" sz="3000"/>
              <a:t>Human Computer Interaction Project</a:t>
            </a:r>
            <a:endParaRPr sz="3000"/>
          </a:p>
        </p:txBody>
      </p:sp>
      <p:sp>
        <p:nvSpPr>
          <p:cNvPr id="69" name="Google Shape;69;p13"/>
          <p:cNvSpPr txBox="1"/>
          <p:nvPr>
            <p:ph idx="1" type="subTitle"/>
          </p:nvPr>
        </p:nvSpPr>
        <p:spPr>
          <a:xfrm>
            <a:off x="458425" y="1740950"/>
            <a:ext cx="8520600" cy="2741400"/>
          </a:xfrm>
          <a:prstGeom prst="rect">
            <a:avLst/>
          </a:prstGeom>
        </p:spPr>
        <p:txBody>
          <a:bodyPr anchorCtr="0" anchor="b" bIns="91425" lIns="91425" spcFirstLastPara="1" rIns="91425" wrap="square" tIns="91425">
            <a:normAutofit/>
          </a:bodyPr>
          <a:lstStyle/>
          <a:p>
            <a:pPr indent="0" lvl="0" marL="0" rtl="0" algn="l">
              <a:spcBef>
                <a:spcPts val="1000"/>
              </a:spcBef>
              <a:spcAft>
                <a:spcPts val="0"/>
              </a:spcAft>
              <a:buNone/>
            </a:pPr>
            <a:r>
              <a:rPr lang="en"/>
              <a:t>                   		Topic :    Emotion Analysis and Response</a:t>
            </a:r>
            <a:endParaRPr/>
          </a:p>
          <a:p>
            <a:pPr indent="0" lvl="0" marL="0" rtl="0" algn="l">
              <a:spcBef>
                <a:spcPts val="1000"/>
              </a:spcBef>
              <a:spcAft>
                <a:spcPts val="0"/>
              </a:spcAft>
              <a:buNone/>
            </a:pPr>
            <a:r>
              <a:rPr lang="en"/>
              <a:t>				Team :    Bhargavi Gummanur</a:t>
            </a:r>
            <a:endParaRPr/>
          </a:p>
          <a:p>
            <a:pPr indent="0" lvl="0" marL="0" rtl="0" algn="l">
              <a:spcBef>
                <a:spcPts val="1000"/>
              </a:spcBef>
              <a:spcAft>
                <a:spcPts val="0"/>
              </a:spcAft>
              <a:buNone/>
            </a:pPr>
            <a:r>
              <a:rPr lang="en"/>
              <a:t>						   Sahil Sagar</a:t>
            </a:r>
            <a:endParaRPr/>
          </a:p>
          <a:p>
            <a:pPr indent="0" lvl="0" marL="0" rtl="0" algn="l">
              <a:spcBef>
                <a:spcPts val="1000"/>
              </a:spcBef>
              <a:spcAft>
                <a:spcPts val="0"/>
              </a:spcAft>
              <a:buNone/>
            </a:pPr>
            <a:r>
              <a:rPr lang="en"/>
              <a:t>						   Devesh</a:t>
            </a:r>
            <a:endParaRPr/>
          </a:p>
          <a:p>
            <a:pPr indent="0" lvl="0" marL="0" rtl="0" algn="l">
              <a:spcBef>
                <a:spcPts val="1000"/>
              </a:spcBef>
              <a:spcAft>
                <a:spcPts val="0"/>
              </a:spcAft>
              <a:buNone/>
            </a:pPr>
            <a:r>
              <a:rPr lang="en"/>
              <a:t>                                                 Romaanchan Skanda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Usefulness of the Project</a:t>
            </a:r>
            <a:endParaRPr/>
          </a:p>
        </p:txBody>
      </p:sp>
      <p:sp>
        <p:nvSpPr>
          <p:cNvPr id="120" name="Google Shape;120;p22"/>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website aims to bridge the gap between the </a:t>
            </a:r>
            <a:r>
              <a:rPr lang="en"/>
              <a:t>existing</a:t>
            </a:r>
            <a:r>
              <a:rPr lang="en"/>
              <a:t> need and the present supply of the mental health help</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The goal is to raise </a:t>
            </a:r>
            <a:r>
              <a:rPr lang="en"/>
              <a:t>awareness</a:t>
            </a:r>
            <a:r>
              <a:rPr lang="en"/>
              <a:t> and at the same time support those in need of help by providing a link to the best in class healthcare infrastructure and work towards the goal of a more healthy and productive India.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type="title"/>
          </p:nvPr>
        </p:nvSpPr>
        <p:spPr>
          <a:xfrm>
            <a:off x="311700" y="53400"/>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Empathy Map</a:t>
            </a:r>
            <a:endParaRPr/>
          </a:p>
        </p:txBody>
      </p:sp>
      <p:pic>
        <p:nvPicPr>
          <p:cNvPr id="126" name="Google Shape;126;p23"/>
          <p:cNvPicPr preferRelativeResize="0"/>
          <p:nvPr/>
        </p:nvPicPr>
        <p:blipFill>
          <a:blip r:embed="rId3">
            <a:alphaModFix/>
          </a:blip>
          <a:stretch>
            <a:fillRect/>
          </a:stretch>
        </p:blipFill>
        <p:spPr>
          <a:xfrm>
            <a:off x="2727100" y="597800"/>
            <a:ext cx="5631575" cy="42585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509550" y="1921350"/>
            <a:ext cx="8124900" cy="130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Low Fidelity Prototype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Home Page</a:t>
            </a:r>
            <a:endParaRPr/>
          </a:p>
        </p:txBody>
      </p:sp>
      <p:sp>
        <p:nvSpPr>
          <p:cNvPr id="137" name="Google Shape;137;p25"/>
          <p:cNvSpPr txBox="1"/>
          <p:nvPr>
            <p:ph idx="1" type="body"/>
          </p:nvPr>
        </p:nvSpPr>
        <p:spPr>
          <a:xfrm>
            <a:off x="4805000" y="1017725"/>
            <a:ext cx="3460500" cy="3890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lang="en"/>
              <a:t>The home page is a brief introduction to our website with links to services, About Us,Contact Us and More Info on the navigation bar. The ‘Find out more’ icon on the bottom half of the home page redirects to the ‘More_Info’ page in case the user wants to explore more on the most common mental health issues. The ‘X’ in the second image indicates content. </a:t>
            </a:r>
            <a:endParaRPr/>
          </a:p>
        </p:txBody>
      </p:sp>
      <p:pic>
        <p:nvPicPr>
          <p:cNvPr id="138" name="Google Shape;138;p25"/>
          <p:cNvPicPr preferRelativeResize="0"/>
          <p:nvPr/>
        </p:nvPicPr>
        <p:blipFill>
          <a:blip r:embed="rId3">
            <a:alphaModFix/>
          </a:blip>
          <a:stretch>
            <a:fillRect/>
          </a:stretch>
        </p:blipFill>
        <p:spPr>
          <a:xfrm>
            <a:off x="554775" y="1152100"/>
            <a:ext cx="2954549" cy="1668825"/>
          </a:xfrm>
          <a:prstGeom prst="rect">
            <a:avLst/>
          </a:prstGeom>
          <a:noFill/>
          <a:ln>
            <a:noFill/>
          </a:ln>
        </p:spPr>
      </p:pic>
      <p:pic>
        <p:nvPicPr>
          <p:cNvPr id="139" name="Google Shape;139;p25"/>
          <p:cNvPicPr preferRelativeResize="0"/>
          <p:nvPr/>
        </p:nvPicPr>
        <p:blipFill>
          <a:blip r:embed="rId4">
            <a:alphaModFix/>
          </a:blip>
          <a:stretch>
            <a:fillRect/>
          </a:stretch>
        </p:blipFill>
        <p:spPr>
          <a:xfrm>
            <a:off x="554775" y="2955300"/>
            <a:ext cx="2914975" cy="2017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Services</a:t>
            </a:r>
            <a:endParaRPr/>
          </a:p>
        </p:txBody>
      </p:sp>
      <p:sp>
        <p:nvSpPr>
          <p:cNvPr id="145" name="Google Shape;145;p26"/>
          <p:cNvSpPr txBox="1"/>
          <p:nvPr>
            <p:ph idx="1" type="body"/>
          </p:nvPr>
        </p:nvSpPr>
        <p:spPr>
          <a:xfrm>
            <a:off x="4739175" y="1417800"/>
            <a:ext cx="40332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This section gives information on the different services provided. We have narrowed it down to three important services that is 24 hour service, constant support from the team no matter what the issue and a chance to be a part of a larger </a:t>
            </a:r>
            <a:r>
              <a:rPr lang="en"/>
              <a:t>community</a:t>
            </a:r>
            <a:r>
              <a:rPr lang="en"/>
              <a:t> to build a network of people working together. </a:t>
            </a:r>
            <a:endParaRPr/>
          </a:p>
        </p:txBody>
      </p:sp>
      <p:pic>
        <p:nvPicPr>
          <p:cNvPr id="146" name="Google Shape;146;p26"/>
          <p:cNvPicPr preferRelativeResize="0"/>
          <p:nvPr/>
        </p:nvPicPr>
        <p:blipFill>
          <a:blip r:embed="rId3">
            <a:alphaModFix/>
          </a:blip>
          <a:stretch>
            <a:fillRect/>
          </a:stretch>
        </p:blipFill>
        <p:spPr>
          <a:xfrm>
            <a:off x="488150" y="1478000"/>
            <a:ext cx="3124325" cy="23942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List of Doctors</a:t>
            </a:r>
            <a:endParaRPr/>
          </a:p>
        </p:txBody>
      </p:sp>
      <p:sp>
        <p:nvSpPr>
          <p:cNvPr id="152" name="Google Shape;152;p27"/>
          <p:cNvSpPr txBox="1"/>
          <p:nvPr>
            <p:ph idx="1" type="body"/>
          </p:nvPr>
        </p:nvSpPr>
        <p:spPr>
          <a:xfrm>
            <a:off x="4572000" y="1389150"/>
            <a:ext cx="37329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Here we introduce the team to the user. Though a large team is </a:t>
            </a:r>
            <a:r>
              <a:rPr lang="en"/>
              <a:t>involved, we have included three team members along with their areas of speciality and their relevant contributions to the field of mental health.  </a:t>
            </a:r>
            <a:endParaRPr/>
          </a:p>
        </p:txBody>
      </p:sp>
      <p:pic>
        <p:nvPicPr>
          <p:cNvPr id="153" name="Google Shape;153;p27"/>
          <p:cNvPicPr preferRelativeResize="0"/>
          <p:nvPr/>
        </p:nvPicPr>
        <p:blipFill>
          <a:blip r:embed="rId3">
            <a:alphaModFix/>
          </a:blip>
          <a:stretch>
            <a:fillRect/>
          </a:stretch>
        </p:blipFill>
        <p:spPr>
          <a:xfrm>
            <a:off x="695825" y="1172900"/>
            <a:ext cx="2576450" cy="2021400"/>
          </a:xfrm>
          <a:prstGeom prst="rect">
            <a:avLst/>
          </a:prstGeom>
          <a:noFill/>
          <a:ln>
            <a:noFill/>
          </a:ln>
        </p:spPr>
      </p:pic>
      <p:pic>
        <p:nvPicPr>
          <p:cNvPr id="154" name="Google Shape;154;p27"/>
          <p:cNvPicPr preferRelativeResize="0"/>
          <p:nvPr/>
        </p:nvPicPr>
        <p:blipFill>
          <a:blip r:embed="rId4">
            <a:alphaModFix/>
          </a:blip>
          <a:stretch>
            <a:fillRect/>
          </a:stretch>
        </p:blipFill>
        <p:spPr>
          <a:xfrm>
            <a:off x="695825" y="3146575"/>
            <a:ext cx="2576450" cy="1835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8"/>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Contact Us</a:t>
            </a:r>
            <a:endParaRPr/>
          </a:p>
        </p:txBody>
      </p:sp>
      <p:sp>
        <p:nvSpPr>
          <p:cNvPr id="160" name="Google Shape;160;p28"/>
          <p:cNvSpPr txBox="1"/>
          <p:nvPr>
            <p:ph idx="1" type="body"/>
          </p:nvPr>
        </p:nvSpPr>
        <p:spPr>
          <a:xfrm>
            <a:off x="4334850" y="1170125"/>
            <a:ext cx="40998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Contact Us page gives the users the opportunity to interact with the team members. The users are required to fill out the contact form to </a:t>
            </a:r>
            <a:r>
              <a:rPr lang="en"/>
              <a:t>book</a:t>
            </a:r>
            <a:r>
              <a:rPr lang="en"/>
              <a:t> an appointment or session with one of the team members. The timings for weekdays and weekends are given at the bottom of the page.</a:t>
            </a:r>
            <a:endParaRPr/>
          </a:p>
        </p:txBody>
      </p:sp>
      <p:pic>
        <p:nvPicPr>
          <p:cNvPr id="161" name="Google Shape;161;p28"/>
          <p:cNvPicPr preferRelativeResize="0"/>
          <p:nvPr/>
        </p:nvPicPr>
        <p:blipFill>
          <a:blip r:embed="rId3">
            <a:alphaModFix/>
          </a:blip>
          <a:stretch>
            <a:fillRect/>
          </a:stretch>
        </p:blipFill>
        <p:spPr>
          <a:xfrm>
            <a:off x="227625" y="1170125"/>
            <a:ext cx="3296599" cy="329096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9"/>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Most Common Mental Issues</a:t>
            </a:r>
            <a:endParaRPr/>
          </a:p>
        </p:txBody>
      </p:sp>
      <p:sp>
        <p:nvSpPr>
          <p:cNvPr id="167" name="Google Shape;167;p29"/>
          <p:cNvSpPr txBox="1"/>
          <p:nvPr>
            <p:ph idx="1" type="body"/>
          </p:nvPr>
        </p:nvSpPr>
        <p:spPr>
          <a:xfrm>
            <a:off x="4400650" y="1417800"/>
            <a:ext cx="44316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This page is purely meant for educational purposes which gives insights on some of the most common mental health disorders experienced by many individuals. We included brief explanations of 6 conditions being Anxiety, Depression, Bipolar Disorder, PTSD, Schizophrenia and Obsessive Compulsive Disorder(OCD). </a:t>
            </a:r>
            <a:endParaRPr/>
          </a:p>
        </p:txBody>
      </p:sp>
      <p:pic>
        <p:nvPicPr>
          <p:cNvPr id="168" name="Google Shape;168;p29"/>
          <p:cNvPicPr preferRelativeResize="0"/>
          <p:nvPr/>
        </p:nvPicPr>
        <p:blipFill>
          <a:blip r:embed="rId3">
            <a:alphaModFix/>
          </a:blip>
          <a:stretch>
            <a:fillRect/>
          </a:stretch>
        </p:blipFill>
        <p:spPr>
          <a:xfrm>
            <a:off x="462150" y="1417800"/>
            <a:ext cx="3158050" cy="3150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0"/>
          <p:cNvSpPr txBox="1"/>
          <p:nvPr>
            <p:ph type="title"/>
          </p:nvPr>
        </p:nvSpPr>
        <p:spPr>
          <a:xfrm>
            <a:off x="1318200" y="191200"/>
            <a:ext cx="5734200" cy="1078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High Fidelity Prototype</a:t>
            </a:r>
            <a:endParaRPr/>
          </a:p>
        </p:txBody>
      </p:sp>
      <p:pic>
        <p:nvPicPr>
          <p:cNvPr id="174" name="Google Shape;174;p30"/>
          <p:cNvPicPr preferRelativeResize="0"/>
          <p:nvPr/>
        </p:nvPicPr>
        <p:blipFill>
          <a:blip r:embed="rId3">
            <a:alphaModFix/>
          </a:blip>
          <a:stretch>
            <a:fillRect/>
          </a:stretch>
        </p:blipFill>
        <p:spPr>
          <a:xfrm>
            <a:off x="1720775" y="1403000"/>
            <a:ext cx="4711775" cy="3449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1"/>
          <p:cNvSpPr txBox="1"/>
          <p:nvPr>
            <p:ph type="title"/>
          </p:nvPr>
        </p:nvSpPr>
        <p:spPr>
          <a:xfrm>
            <a:off x="509550" y="1921350"/>
            <a:ext cx="8124900" cy="130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Heuristic Evaluation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4"/>
          <p:cNvSpPr txBox="1"/>
          <p:nvPr>
            <p:ph type="title"/>
          </p:nvPr>
        </p:nvSpPr>
        <p:spPr>
          <a:xfrm>
            <a:off x="509550" y="826350"/>
            <a:ext cx="8124900" cy="130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000"/>
              <a:t>Problem Statement</a:t>
            </a:r>
            <a:endParaRPr sz="4000"/>
          </a:p>
        </p:txBody>
      </p:sp>
      <p:sp>
        <p:nvSpPr>
          <p:cNvPr id="75" name="Google Shape;75;p14"/>
          <p:cNvSpPr txBox="1"/>
          <p:nvPr/>
        </p:nvSpPr>
        <p:spPr>
          <a:xfrm>
            <a:off x="1106100" y="2863075"/>
            <a:ext cx="69318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Lato"/>
                <a:ea typeface="Lato"/>
                <a:cs typeface="Lato"/>
                <a:sym typeface="Lato"/>
              </a:rPr>
              <a:t> Emotional Support System for People in Need</a:t>
            </a:r>
            <a:endParaRPr sz="1800">
              <a:solidFill>
                <a:schemeClr val="dk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2"/>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Aesthetic and </a:t>
            </a:r>
            <a:r>
              <a:rPr lang="en"/>
              <a:t>Minimalist</a:t>
            </a:r>
            <a:r>
              <a:rPr lang="en"/>
              <a:t> Design</a:t>
            </a:r>
            <a:endParaRPr/>
          </a:p>
        </p:txBody>
      </p:sp>
      <p:sp>
        <p:nvSpPr>
          <p:cNvPr id="185" name="Google Shape;185;p32"/>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UI to create accounts, confess to your problems and to seek help have been </a:t>
            </a:r>
            <a:r>
              <a:rPr lang="en"/>
              <a:t>orchestrated</a:t>
            </a:r>
            <a:r>
              <a:rPr lang="en"/>
              <a:t> in such a way that anyone with the basic computer knowledge can find doctors and other people to interact </a:t>
            </a:r>
            <a:r>
              <a:rPr lang="en"/>
              <a:t>with</a:t>
            </a:r>
            <a:r>
              <a:rPr lang="en"/>
              <a:t> and obtain solutions as to how they can handle the current situations and improve their mental health. </a:t>
            </a:r>
            <a:endParaRPr/>
          </a:p>
          <a:p>
            <a:pPr indent="0" lvl="0" marL="0" rtl="0" algn="l">
              <a:spcBef>
                <a:spcPts val="1200"/>
              </a:spcBef>
              <a:spcAft>
                <a:spcPts val="1200"/>
              </a:spcAft>
              <a:buNone/>
            </a:pPr>
            <a:r>
              <a:rPr lang="en"/>
              <a:t>	This helps in better usability cases for the website and shows its merit in handling all the important situations.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3"/>
          <p:cNvSpPr txBox="1"/>
          <p:nvPr>
            <p:ph type="title"/>
          </p:nvPr>
        </p:nvSpPr>
        <p:spPr>
          <a:xfrm>
            <a:off x="311700" y="12207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Help users recognize, </a:t>
            </a:r>
            <a:r>
              <a:rPr lang="en"/>
              <a:t>diagnose</a:t>
            </a:r>
            <a:r>
              <a:rPr lang="en"/>
              <a:t> and recover from errors</a:t>
            </a:r>
            <a:endParaRPr/>
          </a:p>
        </p:txBody>
      </p:sp>
      <p:sp>
        <p:nvSpPr>
          <p:cNvPr id="191" name="Google Shape;191;p33"/>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implementation is done as a website and hence all the actions are reversible as pressing back on the web browsers will result in you going back to the previous page undoing everything you have done in the previous page. This helps in undoing specific actions done by the user. </a:t>
            </a:r>
            <a:endParaRPr/>
          </a:p>
          <a:p>
            <a:pPr indent="0" lvl="0" marL="0" rtl="0" algn="l">
              <a:spcBef>
                <a:spcPts val="1200"/>
              </a:spcBef>
              <a:spcAft>
                <a:spcPts val="1200"/>
              </a:spcAft>
              <a:buNone/>
            </a:pPr>
            <a:r>
              <a:rPr lang="en"/>
              <a:t>	The website also clearly shows any errors done by them in giving input to the necessary doctor or if they are contacting the right doctor or not.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4"/>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Flexibility and efficiency of use</a:t>
            </a:r>
            <a:endParaRPr/>
          </a:p>
        </p:txBody>
      </p:sp>
      <p:sp>
        <p:nvSpPr>
          <p:cNvPr id="197" name="Google Shape;197;p34"/>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This rule evaluates how well our system caters to experienced users and inexperienced users(first time). First time users must fill in the form provided in the Contact Us page of the website to book an appointment with one of the team members. He/She is </a:t>
            </a:r>
            <a:r>
              <a:rPr lang="en"/>
              <a:t>required</a:t>
            </a:r>
            <a:r>
              <a:rPr lang="en"/>
              <a:t> to enter relevant information that is </a:t>
            </a:r>
            <a:r>
              <a:rPr lang="en"/>
              <a:t>sufficient</a:t>
            </a:r>
            <a:r>
              <a:rPr lang="en"/>
              <a:t> to identify the user. The user is given the </a:t>
            </a:r>
            <a:r>
              <a:rPr lang="en"/>
              <a:t>liberty</a:t>
            </a:r>
            <a:r>
              <a:rPr lang="en"/>
              <a:t> to choose among the professionals if he/she is  a first time user. If not, the user can just enter his/her phone number or email and </a:t>
            </a:r>
            <a:r>
              <a:rPr lang="en"/>
              <a:t>appointment</a:t>
            </a:r>
            <a:r>
              <a:rPr lang="en"/>
              <a:t> time. We keep track of the users and their </a:t>
            </a:r>
            <a:r>
              <a:rPr lang="en"/>
              <a:t>appointment</a:t>
            </a:r>
            <a:r>
              <a:rPr lang="en"/>
              <a:t> details with their specialists.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5"/>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Reduce Short Term Memory Load</a:t>
            </a:r>
            <a:endParaRPr/>
          </a:p>
        </p:txBody>
      </p:sp>
      <p:sp>
        <p:nvSpPr>
          <p:cNvPr id="203" name="Google Shape;203;p35"/>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Each page in our website clearly describes its’ presence in the website and the user would not face any difficulty while browsing through each tab. The Home page gives a brief introduction to what our </a:t>
            </a:r>
            <a:r>
              <a:rPr lang="en"/>
              <a:t>website</a:t>
            </a:r>
            <a:r>
              <a:rPr lang="en"/>
              <a:t> focuses on. The user can navigate to the Services page to read through the services provided by us . About Us gives the team information with their Areas of Specialty. Contact Us allows the user to book </a:t>
            </a:r>
            <a:r>
              <a:rPr lang="en"/>
              <a:t>appointments and gives the working hours on weekdays and weekends. More_Info gives a brief introduction to six common mental health issues faced. This page is for educational purposes in case the user is just browsing though to find information on mental health disorders.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6"/>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Enable the usage of shortcuts</a:t>
            </a:r>
            <a:endParaRPr/>
          </a:p>
        </p:txBody>
      </p:sp>
      <p:sp>
        <p:nvSpPr>
          <p:cNvPr id="209" name="Google Shape;209;p36"/>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a:t>
            </a:r>
            <a:r>
              <a:rPr lang="en"/>
              <a:t>website</a:t>
            </a:r>
            <a:r>
              <a:rPr lang="en"/>
              <a:t> has shortcuts at the end of each page. These shortcuts contain the most likely and frequently visited parts of the website. This will help in easier and faster navigation. The ability to bookmark the website also helps not only by saving the </a:t>
            </a:r>
            <a:r>
              <a:rPr lang="en"/>
              <a:t>right</a:t>
            </a:r>
            <a:r>
              <a:rPr lang="en"/>
              <a:t> website but also in faster access of the website from the web. </a:t>
            </a:r>
            <a:endParaRPr/>
          </a:p>
          <a:p>
            <a:pPr indent="0" lvl="0" marL="0" rtl="0" algn="l">
              <a:spcBef>
                <a:spcPts val="1200"/>
              </a:spcBef>
              <a:spcAft>
                <a:spcPts val="1200"/>
              </a:spcAft>
              <a:buNone/>
            </a:pPr>
            <a:r>
              <a:rPr lang="en"/>
              <a:t>	Overall the </a:t>
            </a:r>
            <a:r>
              <a:rPr lang="en"/>
              <a:t>website</a:t>
            </a:r>
            <a:r>
              <a:rPr lang="en"/>
              <a:t> is optimized for easier and faster access for people who are in need of any kind of mental support.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7"/>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Strive For Consistency</a:t>
            </a:r>
            <a:endParaRPr/>
          </a:p>
        </p:txBody>
      </p:sp>
      <p:sp>
        <p:nvSpPr>
          <p:cNvPr id="215" name="Google Shape;215;p37"/>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chatbot icon, buttons linking to different web pages in the website are not bound to be confusing for the user.  Each page has a navigation bar therefore every page can be accessed.  The Contact Form is easily understandable and visually non problematic to the user. Each section is clearly explained and the connections between each web page are consistent , therefore do not result in unexpected outcomes.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8"/>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Control and Freedom</a:t>
            </a:r>
            <a:endParaRPr/>
          </a:p>
        </p:txBody>
      </p:sp>
      <p:sp>
        <p:nvSpPr>
          <p:cNvPr id="221" name="Google Shape;221;p38"/>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User has complete control over his actions. He can choose as to what kind of doctor he wishes to contact and which doctor to be specific. The website has shortcuts for faster and easier redirection.</a:t>
            </a:r>
            <a:endParaRPr/>
          </a:p>
          <a:p>
            <a:pPr indent="0" lvl="0" marL="0" rtl="0" algn="l">
              <a:spcBef>
                <a:spcPts val="1200"/>
              </a:spcBef>
              <a:spcAft>
                <a:spcPts val="1200"/>
              </a:spcAft>
              <a:buNone/>
            </a:pPr>
            <a:r>
              <a:rPr lang="en"/>
              <a:t>	The website also offers a feature to tell how the user is feeling as of now to determine the types of doctor to which the user can be recommended.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9"/>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Recognition rather than recall</a:t>
            </a:r>
            <a:endParaRPr/>
          </a:p>
        </p:txBody>
      </p:sp>
      <p:sp>
        <p:nvSpPr>
          <p:cNvPr id="227" name="Google Shape;227;p39"/>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Every single necessary detail once stored by the user onto the website is saved and is remembered. The user does not have to remember these details every time he/she uses the website. Even the login details need not be remembered as once the person logins from a particular device will stay logged in.</a:t>
            </a:r>
            <a:endParaRPr/>
          </a:p>
          <a:p>
            <a:pPr indent="0" lvl="0" marL="0" rtl="0" algn="l">
              <a:spcBef>
                <a:spcPts val="1200"/>
              </a:spcBef>
              <a:spcAft>
                <a:spcPts val="1200"/>
              </a:spcAft>
              <a:buNone/>
            </a:pPr>
            <a:r>
              <a:rPr lang="en"/>
              <a:t>	This way even between actions the data is automatically transferred and these are saved and are passed between doctors when the patient requests a change in doctors.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40"/>
          <p:cNvSpPr txBox="1"/>
          <p:nvPr>
            <p:ph type="title"/>
          </p:nvPr>
        </p:nvSpPr>
        <p:spPr>
          <a:xfrm>
            <a:off x="358725" y="1926750"/>
            <a:ext cx="8520600" cy="6450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THANK YOU</a:t>
            </a:r>
            <a:endParaRPr/>
          </a:p>
        </p:txBody>
      </p:sp>
      <p:sp>
        <p:nvSpPr>
          <p:cNvPr id="233" name="Google Shape;233;p40"/>
          <p:cNvSpPr txBox="1"/>
          <p:nvPr>
            <p:ph idx="1" type="body"/>
          </p:nvPr>
        </p:nvSpPr>
        <p:spPr>
          <a:xfrm flipH="1" rot="10800000">
            <a:off x="311700" y="1269300"/>
            <a:ext cx="8520600" cy="1485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5"/>
          <p:cNvPicPr preferRelativeResize="0"/>
          <p:nvPr/>
        </p:nvPicPr>
        <p:blipFill>
          <a:blip r:embed="rId3">
            <a:alphaModFix/>
          </a:blip>
          <a:stretch>
            <a:fillRect/>
          </a:stretch>
        </p:blipFill>
        <p:spPr>
          <a:xfrm>
            <a:off x="554250" y="725000"/>
            <a:ext cx="3760647" cy="2419350"/>
          </a:xfrm>
          <a:prstGeom prst="rect">
            <a:avLst/>
          </a:prstGeom>
          <a:noFill/>
          <a:ln>
            <a:noFill/>
          </a:ln>
        </p:spPr>
      </p:pic>
      <p:pic>
        <p:nvPicPr>
          <p:cNvPr id="81" name="Google Shape;81;p15"/>
          <p:cNvPicPr preferRelativeResize="0"/>
          <p:nvPr/>
        </p:nvPicPr>
        <p:blipFill>
          <a:blip r:embed="rId4">
            <a:alphaModFix/>
          </a:blip>
          <a:stretch>
            <a:fillRect/>
          </a:stretch>
        </p:blipFill>
        <p:spPr>
          <a:xfrm>
            <a:off x="4467300" y="152400"/>
            <a:ext cx="3828525" cy="2128025"/>
          </a:xfrm>
          <a:prstGeom prst="rect">
            <a:avLst/>
          </a:prstGeom>
          <a:noFill/>
          <a:ln>
            <a:noFill/>
          </a:ln>
        </p:spPr>
      </p:pic>
      <p:pic>
        <p:nvPicPr>
          <p:cNvPr id="82" name="Google Shape;82;p15"/>
          <p:cNvPicPr preferRelativeResize="0"/>
          <p:nvPr/>
        </p:nvPicPr>
        <p:blipFill>
          <a:blip r:embed="rId5">
            <a:alphaModFix/>
          </a:blip>
          <a:stretch>
            <a:fillRect/>
          </a:stretch>
        </p:blipFill>
        <p:spPr>
          <a:xfrm>
            <a:off x="5343750" y="1746612"/>
            <a:ext cx="2604551" cy="2606002"/>
          </a:xfrm>
          <a:prstGeom prst="rect">
            <a:avLst/>
          </a:prstGeom>
          <a:noFill/>
          <a:ln>
            <a:noFill/>
          </a:ln>
        </p:spPr>
      </p:pic>
      <p:pic>
        <p:nvPicPr>
          <p:cNvPr id="83" name="Google Shape;83;p15"/>
          <p:cNvPicPr preferRelativeResize="0"/>
          <p:nvPr/>
        </p:nvPicPr>
        <p:blipFill>
          <a:blip r:embed="rId6">
            <a:alphaModFix/>
          </a:blip>
          <a:stretch>
            <a:fillRect/>
          </a:stretch>
        </p:blipFill>
        <p:spPr>
          <a:xfrm>
            <a:off x="332725" y="3992575"/>
            <a:ext cx="8811275" cy="914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1000"/>
                                        <p:tgtEl>
                                          <p:spTgt spid="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6"/>
          <p:cNvSpPr txBox="1"/>
          <p:nvPr>
            <p:ph type="title"/>
          </p:nvPr>
        </p:nvSpPr>
        <p:spPr>
          <a:xfrm>
            <a:off x="509550" y="1921350"/>
            <a:ext cx="8124900" cy="130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200"/>
              <a:t>Need Finding</a:t>
            </a:r>
            <a:endParaRPr sz="4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nvSpPr>
        <p:spPr>
          <a:xfrm>
            <a:off x="562575" y="70300"/>
            <a:ext cx="7635000" cy="54798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Char char="●"/>
            </a:pPr>
            <a:r>
              <a:rPr lang="en" sz="1800">
                <a:solidFill>
                  <a:schemeClr val="dk1"/>
                </a:solidFill>
              </a:rPr>
              <a:t>The World </a:t>
            </a:r>
            <a:r>
              <a:rPr lang="en" sz="1800">
                <a:solidFill>
                  <a:schemeClr val="dk1"/>
                </a:solidFill>
              </a:rPr>
              <a:t>Health</a:t>
            </a:r>
            <a:r>
              <a:rPr lang="en" sz="1800">
                <a:solidFill>
                  <a:schemeClr val="dk1"/>
                </a:solidFill>
              </a:rPr>
              <a:t> Organization defines mental health as:</a:t>
            </a:r>
            <a:endParaRPr sz="1800">
              <a:solidFill>
                <a:schemeClr val="dk1"/>
              </a:solidFill>
            </a:endParaRPr>
          </a:p>
          <a:p>
            <a:pPr indent="0" lvl="0" marL="457200" rtl="0" algn="l">
              <a:spcBef>
                <a:spcPts val="0"/>
              </a:spcBef>
              <a:spcAft>
                <a:spcPts val="0"/>
              </a:spcAft>
              <a:buNone/>
            </a:pPr>
            <a:r>
              <a:t/>
            </a:r>
            <a:endParaRPr sz="1800">
              <a:solidFill>
                <a:schemeClr val="dk1"/>
              </a:solidFill>
            </a:endParaRPr>
          </a:p>
          <a:p>
            <a:pPr indent="0" lvl="0" marL="457200" rtl="0" algn="l">
              <a:spcBef>
                <a:spcPts val="0"/>
              </a:spcBef>
              <a:spcAft>
                <a:spcPts val="0"/>
              </a:spcAft>
              <a:buNone/>
            </a:pPr>
            <a:r>
              <a:rPr lang="en" sz="1800">
                <a:solidFill>
                  <a:schemeClr val="dk1"/>
                </a:solidFill>
              </a:rPr>
              <a:t> “a state of well-being in which the individual realizes his or her own abilities, can cope with the normal stresses of life, can work productively and fruitfully, and is able to make a contribution to his or her community"</a:t>
            </a:r>
            <a:endParaRPr sz="1800">
              <a:solidFill>
                <a:schemeClr val="dk1"/>
              </a:solidFill>
            </a:endParaRPr>
          </a:p>
          <a:p>
            <a:pPr indent="0" lvl="0" marL="457200" rtl="0" algn="l">
              <a:spcBef>
                <a:spcPts val="0"/>
              </a:spcBef>
              <a:spcAft>
                <a:spcPts val="0"/>
              </a:spcAft>
              <a:buNone/>
            </a:pPr>
            <a:r>
              <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According to the National </a:t>
            </a:r>
            <a:r>
              <a:rPr lang="en" sz="1800">
                <a:solidFill>
                  <a:schemeClr val="dk1"/>
                </a:solidFill>
              </a:rPr>
              <a:t>Institute</a:t>
            </a:r>
            <a:r>
              <a:rPr lang="en" sz="1800">
                <a:solidFill>
                  <a:schemeClr val="dk1"/>
                </a:solidFill>
              </a:rPr>
              <a:t> of Mental Health in the United States,one in every five US adult lives with a mental illness.</a:t>
            </a:r>
            <a:endParaRPr sz="1800">
              <a:solidFill>
                <a:schemeClr val="dk1"/>
              </a:solidFill>
            </a:endParaRPr>
          </a:p>
          <a:p>
            <a:pPr indent="0" lvl="0" marL="457200" rtl="0" algn="l">
              <a:spcBef>
                <a:spcPts val="0"/>
              </a:spcBef>
              <a:spcAft>
                <a:spcPts val="0"/>
              </a:spcAft>
              <a:buNone/>
            </a:pPr>
            <a:r>
              <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The aforementioned WHO also states that:</a:t>
            </a:r>
            <a:endParaRPr sz="1800">
              <a:solidFill>
                <a:schemeClr val="dk1"/>
              </a:solidFill>
            </a:endParaRPr>
          </a:p>
          <a:p>
            <a:pPr indent="0" lvl="0" marL="457200" rtl="0" algn="l">
              <a:spcBef>
                <a:spcPts val="0"/>
              </a:spcBef>
              <a:spcAft>
                <a:spcPts val="0"/>
              </a:spcAft>
              <a:buNone/>
            </a:pPr>
            <a:r>
              <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Around 1 in 5 of the world's children and adolescents have a mental disorder.</a:t>
            </a:r>
            <a:endParaRPr sz="1800">
              <a:solidFill>
                <a:schemeClr val="dk1"/>
              </a:solidFill>
            </a:endParaRPr>
          </a:p>
          <a:p>
            <a:pPr indent="0" lvl="0" marL="457200" rtl="0" algn="l">
              <a:spcBef>
                <a:spcPts val="0"/>
              </a:spcBef>
              <a:spcAft>
                <a:spcPts val="0"/>
              </a:spcAft>
              <a:buNone/>
            </a:pPr>
            <a:r>
              <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About half of mental disorders begin before the age of 14.</a:t>
            </a:r>
            <a:endParaRPr sz="1800">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0" st="0"/>
                                            </p:txEl>
                                          </p:spTgt>
                                        </p:tgtEl>
                                        <p:attrNameLst>
                                          <p:attrName>style.visibility</p:attrName>
                                        </p:attrNameLst>
                                      </p:cBhvr>
                                      <p:to>
                                        <p:strVal val="visible"/>
                                      </p:to>
                                    </p:set>
                                    <p:animEffect filter="fade" transition="in">
                                      <p:cBhvr>
                                        <p:cTn dur="1000"/>
                                        <p:tgtEl>
                                          <p:spTgt spid="9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1" st="1"/>
                                            </p:txEl>
                                          </p:spTgt>
                                        </p:tgtEl>
                                        <p:attrNameLst>
                                          <p:attrName>style.visibility</p:attrName>
                                        </p:attrNameLst>
                                      </p:cBhvr>
                                      <p:to>
                                        <p:strVal val="visible"/>
                                      </p:to>
                                    </p:set>
                                    <p:animEffect filter="fade" transition="in">
                                      <p:cBhvr>
                                        <p:cTn dur="1000"/>
                                        <p:tgtEl>
                                          <p:spTgt spid="9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2" st="2"/>
                                            </p:txEl>
                                          </p:spTgt>
                                        </p:tgtEl>
                                        <p:attrNameLst>
                                          <p:attrName>style.visibility</p:attrName>
                                        </p:attrNameLst>
                                      </p:cBhvr>
                                      <p:to>
                                        <p:strVal val="visible"/>
                                      </p:to>
                                    </p:set>
                                    <p:animEffect filter="fade" transition="in">
                                      <p:cBhvr>
                                        <p:cTn dur="1000"/>
                                        <p:tgtEl>
                                          <p:spTgt spid="9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3" st="3"/>
                                            </p:txEl>
                                          </p:spTgt>
                                        </p:tgtEl>
                                        <p:attrNameLst>
                                          <p:attrName>style.visibility</p:attrName>
                                        </p:attrNameLst>
                                      </p:cBhvr>
                                      <p:to>
                                        <p:strVal val="visible"/>
                                      </p:to>
                                    </p:set>
                                    <p:animEffect filter="fade" transition="in">
                                      <p:cBhvr>
                                        <p:cTn dur="1000"/>
                                        <p:tgtEl>
                                          <p:spTgt spid="9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4" st="4"/>
                                            </p:txEl>
                                          </p:spTgt>
                                        </p:tgtEl>
                                        <p:attrNameLst>
                                          <p:attrName>style.visibility</p:attrName>
                                        </p:attrNameLst>
                                      </p:cBhvr>
                                      <p:to>
                                        <p:strVal val="visible"/>
                                      </p:to>
                                    </p:set>
                                    <p:animEffect filter="fade" transition="in">
                                      <p:cBhvr>
                                        <p:cTn dur="1000"/>
                                        <p:tgtEl>
                                          <p:spTgt spid="9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5" st="5"/>
                                            </p:txEl>
                                          </p:spTgt>
                                        </p:tgtEl>
                                        <p:attrNameLst>
                                          <p:attrName>style.visibility</p:attrName>
                                        </p:attrNameLst>
                                      </p:cBhvr>
                                      <p:to>
                                        <p:strVal val="visible"/>
                                      </p:to>
                                    </p:set>
                                    <p:animEffect filter="fade" transition="in">
                                      <p:cBhvr>
                                        <p:cTn dur="1000"/>
                                        <p:tgtEl>
                                          <p:spTgt spid="9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6" st="6"/>
                                            </p:txEl>
                                          </p:spTgt>
                                        </p:tgtEl>
                                        <p:attrNameLst>
                                          <p:attrName>style.visibility</p:attrName>
                                        </p:attrNameLst>
                                      </p:cBhvr>
                                      <p:to>
                                        <p:strVal val="visible"/>
                                      </p:to>
                                    </p:set>
                                    <p:animEffect filter="fade" transition="in">
                                      <p:cBhvr>
                                        <p:cTn dur="1000"/>
                                        <p:tgtEl>
                                          <p:spTgt spid="93">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7" st="7"/>
                                            </p:txEl>
                                          </p:spTgt>
                                        </p:tgtEl>
                                        <p:attrNameLst>
                                          <p:attrName>style.visibility</p:attrName>
                                        </p:attrNameLst>
                                      </p:cBhvr>
                                      <p:to>
                                        <p:strVal val="visible"/>
                                      </p:to>
                                    </p:set>
                                    <p:animEffect filter="fade" transition="in">
                                      <p:cBhvr>
                                        <p:cTn dur="1000"/>
                                        <p:tgtEl>
                                          <p:spTgt spid="93">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8" st="8"/>
                                            </p:txEl>
                                          </p:spTgt>
                                        </p:tgtEl>
                                        <p:attrNameLst>
                                          <p:attrName>style.visibility</p:attrName>
                                        </p:attrNameLst>
                                      </p:cBhvr>
                                      <p:to>
                                        <p:strVal val="visible"/>
                                      </p:to>
                                    </p:set>
                                    <p:animEffect filter="fade" transition="in">
                                      <p:cBhvr>
                                        <p:cTn dur="1000"/>
                                        <p:tgtEl>
                                          <p:spTgt spid="93">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9" st="9"/>
                                            </p:txEl>
                                          </p:spTgt>
                                        </p:tgtEl>
                                        <p:attrNameLst>
                                          <p:attrName>style.visibility</p:attrName>
                                        </p:attrNameLst>
                                      </p:cBhvr>
                                      <p:to>
                                        <p:strVal val="visible"/>
                                      </p:to>
                                    </p:set>
                                    <p:animEffect filter="fade" transition="in">
                                      <p:cBhvr>
                                        <p:cTn dur="1000"/>
                                        <p:tgtEl>
                                          <p:spTgt spid="93">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10" st="10"/>
                                            </p:txEl>
                                          </p:spTgt>
                                        </p:tgtEl>
                                        <p:attrNameLst>
                                          <p:attrName>style.visibility</p:attrName>
                                        </p:attrNameLst>
                                      </p:cBhvr>
                                      <p:to>
                                        <p:strVal val="visible"/>
                                      </p:to>
                                    </p:set>
                                    <p:animEffect filter="fade" transition="in">
                                      <p:cBhvr>
                                        <p:cTn dur="1000"/>
                                        <p:tgtEl>
                                          <p:spTgt spid="93">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11" st="11"/>
                                            </p:txEl>
                                          </p:spTgt>
                                        </p:tgtEl>
                                        <p:attrNameLst>
                                          <p:attrName>style.visibility</p:attrName>
                                        </p:attrNameLst>
                                      </p:cBhvr>
                                      <p:to>
                                        <p:strVal val="visible"/>
                                      </p:to>
                                    </p:set>
                                    <p:animEffect filter="fade" transition="in">
                                      <p:cBhvr>
                                        <p:cTn dur="1000"/>
                                        <p:tgtEl>
                                          <p:spTgt spid="93">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12" st="12"/>
                                            </p:txEl>
                                          </p:spTgt>
                                        </p:tgtEl>
                                        <p:attrNameLst>
                                          <p:attrName>style.visibility</p:attrName>
                                        </p:attrNameLst>
                                      </p:cBhvr>
                                      <p:to>
                                        <p:strVal val="visible"/>
                                      </p:to>
                                    </p:set>
                                    <p:animEffect filter="fade" transition="in">
                                      <p:cBhvr>
                                        <p:cTn dur="1000"/>
                                        <p:tgtEl>
                                          <p:spTgt spid="93">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13" st="13"/>
                                            </p:txEl>
                                          </p:spTgt>
                                        </p:tgtEl>
                                        <p:attrNameLst>
                                          <p:attrName>style.visibility</p:attrName>
                                        </p:attrNameLst>
                                      </p:cBhvr>
                                      <p:to>
                                        <p:strVal val="visible"/>
                                      </p:to>
                                    </p:set>
                                    <p:animEffect filter="fade" transition="in">
                                      <p:cBhvr>
                                        <p:cTn dur="1000"/>
                                        <p:tgtEl>
                                          <p:spTgt spid="93">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14" st="14"/>
                                            </p:txEl>
                                          </p:spTgt>
                                        </p:tgtEl>
                                        <p:attrNameLst>
                                          <p:attrName>style.visibility</p:attrName>
                                        </p:attrNameLst>
                                      </p:cBhvr>
                                      <p:to>
                                        <p:strVal val="visible"/>
                                      </p:to>
                                    </p:set>
                                    <p:animEffect filter="fade" transition="in">
                                      <p:cBhvr>
                                        <p:cTn dur="1000"/>
                                        <p:tgtEl>
                                          <p:spTgt spid="93">
                                            <p:txEl>
                                              <p:pRg end="14" st="1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nvSpPr>
        <p:spPr>
          <a:xfrm>
            <a:off x="468300" y="562575"/>
            <a:ext cx="8207400" cy="3786600"/>
          </a:xfrm>
          <a:prstGeom prst="rect">
            <a:avLst/>
          </a:prstGeom>
          <a:noFill/>
          <a:ln>
            <a:noFill/>
          </a:ln>
        </p:spPr>
        <p:txBody>
          <a:bodyPr anchorCtr="0" anchor="t" bIns="91425" lIns="91425" spcFirstLastPara="1" rIns="91425" wrap="square" tIns="91425">
            <a:spAutoFit/>
          </a:bodyPr>
          <a:lstStyle/>
          <a:p>
            <a:pPr indent="-342900" lvl="0" marL="914400" rtl="0" algn="l">
              <a:spcBef>
                <a:spcPts val="0"/>
              </a:spcBef>
              <a:spcAft>
                <a:spcPts val="0"/>
              </a:spcAft>
              <a:buClr>
                <a:schemeClr val="dk1"/>
              </a:buClr>
              <a:buSzPts val="1800"/>
              <a:buChar char="●"/>
            </a:pPr>
            <a:r>
              <a:rPr lang="en" sz="1800">
                <a:solidFill>
                  <a:schemeClr val="dk1"/>
                </a:solidFill>
              </a:rPr>
              <a:t>Almost 800 000 people die by suicide every year; 1 person dies from suicide every 40 seconds. Suicide is the second leading cause of death in individuals aged 15-29 years.</a:t>
            </a:r>
            <a:endParaRPr sz="1800">
              <a:solidFill>
                <a:schemeClr val="dk1"/>
              </a:solidFill>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342900" lvl="0" marL="914400" rtl="0" algn="l">
              <a:spcBef>
                <a:spcPts val="0"/>
              </a:spcBef>
              <a:spcAft>
                <a:spcPts val="0"/>
              </a:spcAft>
              <a:buClr>
                <a:schemeClr val="dk1"/>
              </a:buClr>
              <a:buSzPts val="1800"/>
              <a:buChar char="●"/>
            </a:pPr>
            <a:r>
              <a:rPr lang="en" sz="1800">
                <a:solidFill>
                  <a:schemeClr val="dk1"/>
                </a:solidFill>
              </a:rPr>
              <a:t>The global economy loses about US$ 1 trillion per year in productivity due to depression and anxiety.</a:t>
            </a:r>
            <a:endParaRPr sz="1800">
              <a:solidFill>
                <a:schemeClr val="dk1"/>
              </a:solidFill>
            </a:endParaRPr>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solidFill>
                  <a:schemeClr val="dk1"/>
                </a:solidFill>
              </a:rPr>
              <a:t>Now these are just the global numbers,mental health is still considered a taboo in India and there is a lot of stigma attached to it.</a:t>
            </a:r>
            <a:endParaRPr sz="1800">
              <a:solidFill>
                <a:schemeClr val="dk1"/>
              </a:solidFill>
            </a:endParaRPr>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0" st="0"/>
                                            </p:txEl>
                                          </p:spTgt>
                                        </p:tgtEl>
                                        <p:attrNameLst>
                                          <p:attrName>style.visibility</p:attrName>
                                        </p:attrNameLst>
                                      </p:cBhvr>
                                      <p:to>
                                        <p:strVal val="visible"/>
                                      </p:to>
                                    </p:set>
                                    <p:animEffect filter="fade" transition="in">
                                      <p:cBhvr>
                                        <p:cTn dur="1000"/>
                                        <p:tgtEl>
                                          <p:spTgt spid="9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1" st="1"/>
                                            </p:txEl>
                                          </p:spTgt>
                                        </p:tgtEl>
                                        <p:attrNameLst>
                                          <p:attrName>style.visibility</p:attrName>
                                        </p:attrNameLst>
                                      </p:cBhvr>
                                      <p:to>
                                        <p:strVal val="visible"/>
                                      </p:to>
                                    </p:set>
                                    <p:animEffect filter="fade" transition="in">
                                      <p:cBhvr>
                                        <p:cTn dur="1000"/>
                                        <p:tgtEl>
                                          <p:spTgt spid="9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2" st="2"/>
                                            </p:txEl>
                                          </p:spTgt>
                                        </p:tgtEl>
                                        <p:attrNameLst>
                                          <p:attrName>style.visibility</p:attrName>
                                        </p:attrNameLst>
                                      </p:cBhvr>
                                      <p:to>
                                        <p:strVal val="visible"/>
                                      </p:to>
                                    </p:set>
                                    <p:animEffect filter="fade" transition="in">
                                      <p:cBhvr>
                                        <p:cTn dur="1000"/>
                                        <p:tgtEl>
                                          <p:spTgt spid="9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3" st="3"/>
                                            </p:txEl>
                                          </p:spTgt>
                                        </p:tgtEl>
                                        <p:attrNameLst>
                                          <p:attrName>style.visibility</p:attrName>
                                        </p:attrNameLst>
                                      </p:cBhvr>
                                      <p:to>
                                        <p:strVal val="visible"/>
                                      </p:to>
                                    </p:set>
                                    <p:animEffect filter="fade" transition="in">
                                      <p:cBhvr>
                                        <p:cTn dur="1000"/>
                                        <p:tgtEl>
                                          <p:spTgt spid="9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4" st="4"/>
                                            </p:txEl>
                                          </p:spTgt>
                                        </p:tgtEl>
                                        <p:attrNameLst>
                                          <p:attrName>style.visibility</p:attrName>
                                        </p:attrNameLst>
                                      </p:cBhvr>
                                      <p:to>
                                        <p:strVal val="visible"/>
                                      </p:to>
                                    </p:set>
                                    <p:animEffect filter="fade" transition="in">
                                      <p:cBhvr>
                                        <p:cTn dur="1000"/>
                                        <p:tgtEl>
                                          <p:spTgt spid="9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5" st="5"/>
                                            </p:txEl>
                                          </p:spTgt>
                                        </p:tgtEl>
                                        <p:attrNameLst>
                                          <p:attrName>style.visibility</p:attrName>
                                        </p:attrNameLst>
                                      </p:cBhvr>
                                      <p:to>
                                        <p:strVal val="visible"/>
                                      </p:to>
                                    </p:set>
                                    <p:animEffect filter="fade" transition="in">
                                      <p:cBhvr>
                                        <p:cTn dur="1000"/>
                                        <p:tgtEl>
                                          <p:spTgt spid="9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6" st="6"/>
                                            </p:txEl>
                                          </p:spTgt>
                                        </p:tgtEl>
                                        <p:attrNameLst>
                                          <p:attrName>style.visibility</p:attrName>
                                        </p:attrNameLst>
                                      </p:cBhvr>
                                      <p:to>
                                        <p:strVal val="visible"/>
                                      </p:to>
                                    </p:set>
                                    <p:animEffect filter="fade" transition="in">
                                      <p:cBhvr>
                                        <p:cTn dur="1000"/>
                                        <p:tgtEl>
                                          <p:spTgt spid="9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7" st="7"/>
                                            </p:txEl>
                                          </p:spTgt>
                                        </p:tgtEl>
                                        <p:attrNameLst>
                                          <p:attrName>style.visibility</p:attrName>
                                        </p:attrNameLst>
                                      </p:cBhvr>
                                      <p:to>
                                        <p:strVal val="visible"/>
                                      </p:to>
                                    </p:set>
                                    <p:animEffect filter="fade" transition="in">
                                      <p:cBhvr>
                                        <p:cTn dur="1000"/>
                                        <p:tgtEl>
                                          <p:spTgt spid="98">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8" st="8"/>
                                            </p:txEl>
                                          </p:spTgt>
                                        </p:tgtEl>
                                        <p:attrNameLst>
                                          <p:attrName>style.visibility</p:attrName>
                                        </p:attrNameLst>
                                      </p:cBhvr>
                                      <p:to>
                                        <p:strVal val="visible"/>
                                      </p:to>
                                    </p:set>
                                    <p:animEffect filter="fade" transition="in">
                                      <p:cBhvr>
                                        <p:cTn dur="1000"/>
                                        <p:tgtEl>
                                          <p:spTgt spid="98">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nvSpPr>
        <p:spPr>
          <a:xfrm>
            <a:off x="642950" y="622850"/>
            <a:ext cx="8137200" cy="406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rPr>
              <a:t>WHO states that in India, (per 100,000 population) there are psychiatrists (0.3), nurses (0.12), psychologists (0.07) and social workers (0.07), while the desirable number is anything above 3 psychiatrists and psychologists per 100,000 population.</a:t>
            </a:r>
            <a:endParaRPr sz="1800">
              <a:solidFill>
                <a:schemeClr val="dk1"/>
              </a:solidFill>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None/>
            </a:pPr>
            <a:r>
              <a:rPr lang="en" sz="1800">
                <a:solidFill>
                  <a:schemeClr val="dk1"/>
                </a:solidFill>
              </a:rPr>
              <a:t>According to a study mental health literacy in adolescents was found be very low.Depression was identified by 29.04% and schizophrenia/psychosis was recognized only by 1.31%. Stigma was noted to be present in help-seeking.</a:t>
            </a:r>
            <a:endParaRPr sz="1800">
              <a:solidFill>
                <a:schemeClr val="dk1"/>
              </a:solidFill>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Clr>
                <a:schemeClr val="dk1"/>
              </a:buClr>
              <a:buSzPts val="1100"/>
              <a:buFont typeface="Arial"/>
              <a:buNone/>
            </a:pPr>
            <a:r>
              <a:rPr lang="en" sz="1800">
                <a:solidFill>
                  <a:schemeClr val="dk1"/>
                </a:solidFill>
              </a:rPr>
              <a:t>This lack of infrastructure and awareness combined with the increase in mental illness due to the whole COVID scenario makes our platform the need of the hour.</a:t>
            </a:r>
            <a:endParaRPr sz="1800">
              <a:solidFill>
                <a:schemeClr val="dk1"/>
              </a:solidFill>
            </a:endParaRPr>
          </a:p>
          <a:p>
            <a:pPr indent="0" lvl="0" marL="0" rtl="0" algn="l">
              <a:spcBef>
                <a:spcPts val="0"/>
              </a:spcBef>
              <a:spcAft>
                <a:spcPts val="0"/>
              </a:spcAft>
              <a:buClr>
                <a:schemeClr val="dk1"/>
              </a:buClr>
              <a:buSzPts val="1100"/>
              <a:buFont typeface="Arial"/>
              <a:buNone/>
            </a:pPr>
            <a:r>
              <a:t/>
            </a:r>
            <a:endParaRPr sz="1800">
              <a:solidFill>
                <a:schemeClr val="dk1"/>
              </a:solidFill>
            </a:endParaRPr>
          </a:p>
          <a:p>
            <a:pPr indent="0" lvl="0" marL="0" rtl="0" algn="l">
              <a:spcBef>
                <a:spcPts val="0"/>
              </a:spcBef>
              <a:spcAft>
                <a:spcPts val="0"/>
              </a:spcAft>
              <a:buNone/>
            </a:pPr>
            <a:r>
              <a:t/>
            </a:r>
            <a:endParaRPr sz="18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0" st="0"/>
                                            </p:txEl>
                                          </p:spTgt>
                                        </p:tgtEl>
                                        <p:attrNameLst>
                                          <p:attrName>style.visibility</p:attrName>
                                        </p:attrNameLst>
                                      </p:cBhvr>
                                      <p:to>
                                        <p:strVal val="visible"/>
                                      </p:to>
                                    </p:set>
                                    <p:animEffect filter="fade" transition="in">
                                      <p:cBhvr>
                                        <p:cTn dur="1000"/>
                                        <p:tgtEl>
                                          <p:spTgt spid="10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1" st="1"/>
                                            </p:txEl>
                                          </p:spTgt>
                                        </p:tgtEl>
                                        <p:attrNameLst>
                                          <p:attrName>style.visibility</p:attrName>
                                        </p:attrNameLst>
                                      </p:cBhvr>
                                      <p:to>
                                        <p:strVal val="visible"/>
                                      </p:to>
                                    </p:set>
                                    <p:animEffect filter="fade" transition="in">
                                      <p:cBhvr>
                                        <p:cTn dur="1000"/>
                                        <p:tgtEl>
                                          <p:spTgt spid="10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2" st="2"/>
                                            </p:txEl>
                                          </p:spTgt>
                                        </p:tgtEl>
                                        <p:attrNameLst>
                                          <p:attrName>style.visibility</p:attrName>
                                        </p:attrNameLst>
                                      </p:cBhvr>
                                      <p:to>
                                        <p:strVal val="visible"/>
                                      </p:to>
                                    </p:set>
                                    <p:animEffect filter="fade" transition="in">
                                      <p:cBhvr>
                                        <p:cTn dur="1000"/>
                                        <p:tgtEl>
                                          <p:spTgt spid="10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3" st="3"/>
                                            </p:txEl>
                                          </p:spTgt>
                                        </p:tgtEl>
                                        <p:attrNameLst>
                                          <p:attrName>style.visibility</p:attrName>
                                        </p:attrNameLst>
                                      </p:cBhvr>
                                      <p:to>
                                        <p:strVal val="visible"/>
                                      </p:to>
                                    </p:set>
                                    <p:animEffect filter="fade" transition="in">
                                      <p:cBhvr>
                                        <p:cTn dur="1000"/>
                                        <p:tgtEl>
                                          <p:spTgt spid="10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4" st="4"/>
                                            </p:txEl>
                                          </p:spTgt>
                                        </p:tgtEl>
                                        <p:attrNameLst>
                                          <p:attrName>style.visibility</p:attrName>
                                        </p:attrNameLst>
                                      </p:cBhvr>
                                      <p:to>
                                        <p:strVal val="visible"/>
                                      </p:to>
                                    </p:set>
                                    <p:animEffect filter="fade" transition="in">
                                      <p:cBhvr>
                                        <p:cTn dur="1000"/>
                                        <p:tgtEl>
                                          <p:spTgt spid="10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5" st="5"/>
                                            </p:txEl>
                                          </p:spTgt>
                                        </p:tgtEl>
                                        <p:attrNameLst>
                                          <p:attrName>style.visibility</p:attrName>
                                        </p:attrNameLst>
                                      </p:cBhvr>
                                      <p:to>
                                        <p:strVal val="visible"/>
                                      </p:to>
                                    </p:set>
                                    <p:animEffect filter="fade" transition="in">
                                      <p:cBhvr>
                                        <p:cTn dur="1000"/>
                                        <p:tgtEl>
                                          <p:spTgt spid="10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xEl>
                                              <p:pRg end="6" st="6"/>
                                            </p:txEl>
                                          </p:spTgt>
                                        </p:tgtEl>
                                        <p:attrNameLst>
                                          <p:attrName>style.visibility</p:attrName>
                                        </p:attrNameLst>
                                      </p:cBhvr>
                                      <p:to>
                                        <p:strVal val="visible"/>
                                      </p:to>
                                    </p:set>
                                    <p:animEffect filter="fade" transition="in">
                                      <p:cBhvr>
                                        <p:cTn dur="1000"/>
                                        <p:tgtEl>
                                          <p:spTgt spid="103">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509550" y="1921350"/>
            <a:ext cx="8124900" cy="130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Interview Experience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 Asked during the Interview</a:t>
            </a:r>
            <a:endParaRPr/>
          </a:p>
        </p:txBody>
      </p:sp>
      <p:sp>
        <p:nvSpPr>
          <p:cNvPr id="114" name="Google Shape;114;p21"/>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What are your thoughts on Mental Health? How important do you think it is?</a:t>
            </a:r>
            <a:endParaRPr/>
          </a:p>
          <a:p>
            <a:pPr indent="-342900" lvl="0" marL="457200" rtl="0" algn="l">
              <a:spcBef>
                <a:spcPts val="0"/>
              </a:spcBef>
              <a:spcAft>
                <a:spcPts val="0"/>
              </a:spcAft>
              <a:buSzPts val="1800"/>
              <a:buChar char="●"/>
            </a:pPr>
            <a:r>
              <a:rPr lang="en"/>
              <a:t>How often do you come </a:t>
            </a:r>
            <a:r>
              <a:rPr lang="en"/>
              <a:t>across</a:t>
            </a:r>
            <a:r>
              <a:rPr lang="en"/>
              <a:t> people with chronic anxiety or depression?</a:t>
            </a:r>
            <a:endParaRPr/>
          </a:p>
          <a:p>
            <a:pPr indent="-342900" lvl="0" marL="457200" rtl="0" algn="l">
              <a:spcBef>
                <a:spcPts val="0"/>
              </a:spcBef>
              <a:spcAft>
                <a:spcPts val="0"/>
              </a:spcAft>
              <a:buSzPts val="1800"/>
              <a:buChar char="●"/>
            </a:pPr>
            <a:r>
              <a:rPr lang="en"/>
              <a:t>Do you personally know of people who have gone down this road?</a:t>
            </a:r>
            <a:endParaRPr/>
          </a:p>
          <a:p>
            <a:pPr indent="-342900" lvl="0" marL="457200" rtl="0" algn="l">
              <a:spcBef>
                <a:spcPts val="0"/>
              </a:spcBef>
              <a:spcAft>
                <a:spcPts val="0"/>
              </a:spcAft>
              <a:buSzPts val="1800"/>
              <a:buChar char="●"/>
            </a:pPr>
            <a:r>
              <a:rPr lang="en"/>
              <a:t>How do you think people are suppose to react to these circumstances?</a:t>
            </a:r>
            <a:endParaRPr/>
          </a:p>
          <a:p>
            <a:pPr indent="-342900" lvl="0" marL="457200" rtl="0" algn="l">
              <a:spcBef>
                <a:spcPts val="0"/>
              </a:spcBef>
              <a:spcAft>
                <a:spcPts val="0"/>
              </a:spcAft>
              <a:buSzPts val="1800"/>
              <a:buChar char="●"/>
            </a:pPr>
            <a:r>
              <a:rPr lang="en"/>
              <a:t>How do you think people react to these circumstances?</a:t>
            </a:r>
            <a:endParaRPr/>
          </a:p>
          <a:p>
            <a:pPr indent="-342900" lvl="0" marL="457200" rtl="0" algn="l">
              <a:spcBef>
                <a:spcPts val="0"/>
              </a:spcBef>
              <a:spcAft>
                <a:spcPts val="0"/>
              </a:spcAft>
              <a:buSzPts val="1800"/>
              <a:buChar char="●"/>
            </a:pPr>
            <a:r>
              <a:rPr lang="en"/>
              <a:t>What do you think are some of the best ways to make the mental health of a person better?</a:t>
            </a:r>
            <a:endParaRPr/>
          </a:p>
        </p:txBody>
      </p:sp>
    </p:spTree>
  </p:cSld>
  <p:clrMapOvr>
    <a:masterClrMapping/>
  </p:clrMapOvr>
</p:sld>
</file>

<file path=ppt/theme/theme1.xml><?xml version="1.0" encoding="utf-8"?>
<a:theme xmlns:a="http://schemas.openxmlformats.org/drawingml/2006/main" xmlns:r="http://schemas.openxmlformats.org/officeDocument/2006/relationships" name="Blue &amp; Gold">
  <a:themeElements>
    <a:clrScheme name="Blue &amp; Gold">
      <a:dk1>
        <a:srgbClr val="FFFFFF"/>
      </a:dk1>
      <a:lt1>
        <a:srgbClr val="01AFD1"/>
      </a:lt1>
      <a:dk2>
        <a:srgbClr val="1E2D31"/>
      </a:dk2>
      <a:lt2>
        <a:srgbClr val="BFC7CA"/>
      </a:lt2>
      <a:accent1>
        <a:srgbClr val="006F85"/>
      </a:accent1>
      <a:accent2>
        <a:srgbClr val="AF4345"/>
      </a:accent2>
      <a:accent3>
        <a:srgbClr val="47D06A"/>
      </a:accent3>
      <a:accent4>
        <a:srgbClr val="F58F8F"/>
      </a:accent4>
      <a:accent5>
        <a:srgbClr val="F6CD4C"/>
      </a:accent5>
      <a:accent6>
        <a:srgbClr val="F8E71C"/>
      </a:accent6>
      <a:hlink>
        <a:srgbClr val="F6CD4C"/>
      </a:hlink>
      <a:folHlink>
        <a:srgbClr val="F6CD4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